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0" r:id="rId4"/>
    <p:sldId id="258" r:id="rId5"/>
    <p:sldId id="362" r:id="rId6"/>
    <p:sldId id="261" r:id="rId7"/>
    <p:sldId id="365" r:id="rId8"/>
    <p:sldId id="378" r:id="rId9"/>
    <p:sldId id="405" r:id="rId10"/>
    <p:sldId id="406" r:id="rId11"/>
    <p:sldId id="423" r:id="rId12"/>
    <p:sldId id="363" r:id="rId13"/>
    <p:sldId id="347" r:id="rId14"/>
    <p:sldId id="268" r:id="rId15"/>
    <p:sldId id="269" r:id="rId16"/>
    <p:sldId id="348" r:id="rId17"/>
    <p:sldId id="367" r:id="rId18"/>
    <p:sldId id="349" r:id="rId19"/>
    <p:sldId id="279" r:id="rId20"/>
    <p:sldId id="280" r:id="rId21"/>
    <p:sldId id="350" r:id="rId22"/>
    <p:sldId id="42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33" r:id="rId32"/>
    <p:sldId id="435" r:id="rId33"/>
    <p:sldId id="436" r:id="rId34"/>
    <p:sldId id="398" r:id="rId35"/>
    <p:sldId id="434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78930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34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1A896-547E-4CBB-9755-A66E48A22DBA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AF489-050B-460C-8A0C-F2D8EE1FCD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32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0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57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7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A85CD-402A-4F9E-883E-A3D0AFD752DB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079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2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70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306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AF489-050B-460C-8A0C-F2D8EE1FCDA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23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1709277"/>
            <a:ext cx="6809780" cy="1102519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3026108"/>
            <a:ext cx="612398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7381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64950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8228013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2829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490524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571472" y="1017973"/>
            <a:ext cx="8286808" cy="33754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397521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08-Jan-24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09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5" r:id="rId13"/>
    <p:sldLayoutId id="2147483666" r:id="rId14"/>
    <p:sldLayoutId id="2147483685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ltimatesecurity.pro/post/sdl-meetup/" TargetMode="External"/><Relationship Id="rId2" Type="http://schemas.openxmlformats.org/officeDocument/2006/relationships/hyperlink" Target="https://www.threatmodelingmanifesto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cis-benchmar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dependency-check" TargetMode="Externa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lesdemo4.successfactors.com/login?company=abc123&amp;username=cgrant&amp;password=mypwd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scydevops/" TargetMode="External"/><Relationship Id="rId4" Type="http://schemas.openxmlformats.org/officeDocument/2006/relationships/hyperlink" Target="mailto:Saigalsainy318333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976" y="1785480"/>
            <a:ext cx="8421187" cy="1102519"/>
          </a:xfrm>
        </p:spPr>
        <p:txBody>
          <a:bodyPr>
            <a:noAutofit/>
          </a:bodyPr>
          <a:lstStyle/>
          <a:p>
            <a:r>
              <a:rPr lang="en-US" sz="5000" b="1" dirty="0">
                <a:latin typeface="Agency FB" panose="020B0503020202020204" pitchFamily="34" charset="0"/>
              </a:rPr>
              <a:t>Introduction of OWASP(Open Web Application Security Project) Top 10</a:t>
            </a:r>
            <a:br>
              <a:rPr lang="en-US" sz="5000" b="1" dirty="0">
                <a:latin typeface="Agency FB" panose="020B0503020202020204" pitchFamily="34" charset="0"/>
              </a:rPr>
            </a:br>
            <a:endParaRPr lang="en-US" sz="5000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66FF33"/>
                </a:solidFill>
                <a:latin typeface="Bahnschrift SemiBold Condensed" panose="020B0502040204020203" pitchFamily="34" charset="0"/>
              </a:rPr>
              <a:t>Guided by : Abhijeet Das</a:t>
            </a:r>
          </a:p>
          <a:p>
            <a:r>
              <a:rPr lang="en-US" dirty="0">
                <a:solidFill>
                  <a:srgbClr val="66FF33"/>
                </a:solidFill>
                <a:latin typeface="Bahnschrift SemiBold Condensed" panose="020B0502040204020203" pitchFamily="34" charset="0"/>
              </a:rPr>
              <a:t>Presented by : </a:t>
            </a:r>
            <a:r>
              <a:rPr lang="en-US" dirty="0" err="1">
                <a:solidFill>
                  <a:srgbClr val="66FF33"/>
                </a:solidFill>
                <a:latin typeface="Bahnschrift SemiBold Condensed" panose="020B0502040204020203" pitchFamily="34" charset="0"/>
              </a:rPr>
              <a:t>Suryadev</a:t>
            </a:r>
            <a:r>
              <a:rPr lang="en-US" dirty="0">
                <a:solidFill>
                  <a:srgbClr val="66FF33"/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dirty="0" err="1">
                <a:solidFill>
                  <a:srgbClr val="66FF33"/>
                </a:solidFill>
                <a:latin typeface="Bahnschrift SemiBold Condensed" panose="020B0502040204020203" pitchFamily="34" charset="0"/>
              </a:rPr>
              <a:t>Chaudhay</a:t>
            </a:r>
            <a:endParaRPr lang="en-US" dirty="0">
              <a:solidFill>
                <a:srgbClr val="66FF33"/>
              </a:solidFill>
              <a:latin typeface="Bahnschrift SemiBold Condensed" panose="020B0502040204020203" pitchFamily="34" charset="0"/>
            </a:endParaRPr>
          </a:p>
          <a:p>
            <a:endParaRPr lang="en-US" dirty="0">
              <a:solidFill>
                <a:srgbClr val="66FF33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20F3C-BE5F-4DCE-9C1F-4D69B69D1B60}"/>
              </a:ext>
            </a:extLst>
          </p:cNvPr>
          <p:cNvSpPr txBox="1"/>
          <p:nvPr/>
        </p:nvSpPr>
        <p:spPr>
          <a:xfrm>
            <a:off x="557349" y="1063229"/>
            <a:ext cx="79770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behaviour</a:t>
            </a:r>
            <a:r>
              <a:rPr lang="en-US" dirty="0"/>
              <a:t> : Deny access to resources</a:t>
            </a:r>
          </a:p>
          <a:p>
            <a:r>
              <a:rPr lang="en-US" dirty="0"/>
              <a:t>	Except for public resources</a:t>
            </a:r>
          </a:p>
          <a:p>
            <a:endParaRPr lang="en-US" dirty="0"/>
          </a:p>
          <a:p>
            <a:r>
              <a:rPr lang="en-US" dirty="0" err="1"/>
              <a:t>Impeliment</a:t>
            </a:r>
            <a:r>
              <a:rPr lang="en-US" dirty="0"/>
              <a:t> strong access control mechanism</a:t>
            </a:r>
          </a:p>
          <a:p>
            <a:r>
              <a:rPr lang="en-US" dirty="0"/>
              <a:t>	On the server side </a:t>
            </a:r>
          </a:p>
          <a:p>
            <a:r>
              <a:rPr lang="en-US" dirty="0"/>
              <a:t>	All request</a:t>
            </a:r>
          </a:p>
          <a:p>
            <a:endParaRPr lang="en-US" dirty="0"/>
          </a:p>
          <a:p>
            <a:r>
              <a:rPr lang="en-US" dirty="0" err="1"/>
              <a:t>Minimise</a:t>
            </a:r>
            <a:r>
              <a:rPr lang="en-US" dirty="0"/>
              <a:t> CORS usage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1971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Cryptographic failure  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FCE0E-7C26-4DFF-B10F-41D1BB3BD16C}"/>
              </a:ext>
            </a:extLst>
          </p:cNvPr>
          <p:cNvSpPr txBox="1"/>
          <p:nvPr/>
        </p:nvSpPr>
        <p:spPr>
          <a:xfrm>
            <a:off x="566058" y="984069"/>
            <a:ext cx="6696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third party tool for data encryption that provided by hacker</a:t>
            </a:r>
          </a:p>
          <a:p>
            <a:r>
              <a:rPr lang="en-US" dirty="0"/>
              <a:t>Sensitive data is transmitted or stored in clear text</a:t>
            </a:r>
          </a:p>
          <a:p>
            <a:r>
              <a:rPr lang="en-US" dirty="0"/>
              <a:t>Use weak cryptographic algorithms use</a:t>
            </a:r>
          </a:p>
          <a:p>
            <a:r>
              <a:rPr lang="en-US" dirty="0"/>
              <a:t>Default crypto keys in use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05270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 err="1"/>
              <a:t>Prevent</a:t>
            </a:r>
            <a:r>
              <a:rPr lang="fr-FR" dirty="0"/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470A0-C27F-4CFE-B0DC-C8A3732E84B7}"/>
              </a:ext>
            </a:extLst>
          </p:cNvPr>
          <p:cNvSpPr txBox="1"/>
          <p:nvPr/>
        </p:nvSpPr>
        <p:spPr>
          <a:xfrm>
            <a:off x="457200" y="106322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 all sensitive data </a:t>
            </a:r>
          </a:p>
          <a:p>
            <a:r>
              <a:rPr lang="en-US" dirty="0"/>
              <a:t>Don’t use </a:t>
            </a:r>
            <a:r>
              <a:rPr lang="en-US" dirty="0" err="1"/>
              <a:t>lagecy</a:t>
            </a:r>
            <a:r>
              <a:rPr lang="en-US" dirty="0"/>
              <a:t> protocol to transfer data </a:t>
            </a:r>
          </a:p>
          <a:p>
            <a:r>
              <a:rPr lang="en-US" dirty="0"/>
              <a:t>Don’t use encryption method provided by third party application</a:t>
            </a:r>
          </a:p>
          <a:p>
            <a:r>
              <a:rPr lang="en-US" dirty="0"/>
              <a:t>Use proper key management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654687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76"/>
            <a:ext cx="8229600" cy="857250"/>
          </a:xfrm>
        </p:spPr>
        <p:txBody>
          <a:bodyPr/>
          <a:lstStyle/>
          <a:p>
            <a:r>
              <a:rPr lang="en-US" b="1" dirty="0"/>
              <a:t>03 Injection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3AFC0-B286-47E1-9019-99B6A8FBFAB5}"/>
              </a:ext>
            </a:extLst>
          </p:cNvPr>
          <p:cNvSpPr txBox="1"/>
          <p:nvPr/>
        </p:nvSpPr>
        <p:spPr>
          <a:xfrm>
            <a:off x="457200" y="792480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down from first position</a:t>
            </a:r>
          </a:p>
          <a:p>
            <a:r>
              <a:rPr lang="en-US" dirty="0"/>
              <a:t>	- was the first one since OWASP top ten – 2010</a:t>
            </a:r>
          </a:p>
          <a:p>
            <a:r>
              <a:rPr lang="en-US" dirty="0"/>
              <a:t>User input is not validated, filtered or sanitized by the application</a:t>
            </a:r>
          </a:p>
          <a:p>
            <a:r>
              <a:rPr lang="en-US" dirty="0"/>
              <a:t>User input is directly unwanted commands</a:t>
            </a:r>
          </a:p>
          <a:p>
            <a:r>
              <a:rPr lang="en-US" dirty="0"/>
              <a:t>	- SQL Injection </a:t>
            </a:r>
          </a:p>
          <a:p>
            <a:r>
              <a:rPr lang="en-US" dirty="0"/>
              <a:t>	- OS Command Injection</a:t>
            </a:r>
          </a:p>
          <a:p>
            <a:endParaRPr lang="en-US" dirty="0"/>
          </a:p>
          <a:p>
            <a:r>
              <a:rPr lang="en-US" dirty="0"/>
              <a:t>Ex : User input is directly used in the SQL call </a:t>
            </a:r>
          </a:p>
          <a:p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AF44E-6658-45D0-8F80-E26529F3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33" y="3132328"/>
            <a:ext cx="4991533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20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5DFEB-1D11-4A1A-B771-0D144F227DD9}"/>
              </a:ext>
            </a:extLst>
          </p:cNvPr>
          <p:cNvSpPr txBox="1"/>
          <p:nvPr/>
        </p:nvSpPr>
        <p:spPr>
          <a:xfrm>
            <a:off x="457200" y="90569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pass user input directly to executable statement</a:t>
            </a:r>
          </a:p>
          <a:p>
            <a:r>
              <a:rPr lang="en-US" dirty="0"/>
              <a:t>Prepared statements</a:t>
            </a:r>
          </a:p>
          <a:p>
            <a:r>
              <a:rPr lang="en-US" dirty="0"/>
              <a:t>	-Parameterized queries</a:t>
            </a:r>
          </a:p>
          <a:p>
            <a:r>
              <a:rPr lang="en-US" dirty="0"/>
              <a:t>	-Hibernate</a:t>
            </a:r>
          </a:p>
          <a:p>
            <a:endParaRPr lang="en-US" dirty="0"/>
          </a:p>
          <a:p>
            <a:r>
              <a:rPr lang="en-US" dirty="0"/>
              <a:t>Ex : Use prepared statement 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2F3C5-3EA3-4B84-8AA2-010CEDB7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62" y="2712650"/>
            <a:ext cx="5707875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Don’t forget about XSS</a:t>
            </a:r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4C3EF-EDF3-412A-B0A7-5B8242BE1E31}"/>
              </a:ext>
            </a:extLst>
          </p:cNvPr>
          <p:cNvSpPr txBox="1"/>
          <p:nvPr/>
        </p:nvSpPr>
        <p:spPr>
          <a:xfrm>
            <a:off x="522514" y="931817"/>
            <a:ext cx="8164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Attackers can execute script in a victim’s browser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Prevent :</a:t>
            </a:r>
          </a:p>
          <a:p>
            <a:r>
              <a:rPr lang="en-US" dirty="0"/>
              <a:t>Input validation for user input</a:t>
            </a:r>
          </a:p>
          <a:p>
            <a:r>
              <a:rPr lang="en-US" dirty="0"/>
              <a:t>	- Whitelist patterns</a:t>
            </a:r>
          </a:p>
          <a:p>
            <a:r>
              <a:rPr lang="en-US" dirty="0"/>
              <a:t>Encode output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4DDC4-9B4B-4756-9EA6-B83C1E573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521" y="1313290"/>
            <a:ext cx="2270957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330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57200" y="1045068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6700" defTabSz="914400" fontAlgn="ctr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20000"/>
              <a:buFont typeface="Wingdings" panose="05000000000000000000" pitchFamily="2" charset="2"/>
              <a:buChar char="ý"/>
            </a:pPr>
            <a:r>
              <a:rPr lang="fr-FR" sz="1400" b="1" dirty="0" err="1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Vulnerable</a:t>
            </a:r>
            <a:r>
              <a:rPr lang="fr-FR" sz="1400" b="1" dirty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 Usage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7200" y="2397406"/>
            <a:ext cx="2592288" cy="288032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-268288" algn="just" defTabSz="914400" fontAlgn="ctr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20000"/>
              <a:buFont typeface="Wingdings" panose="05000000000000000000" pitchFamily="2" charset="2"/>
              <a:buChar char="þ"/>
              <a:defRPr/>
            </a:pPr>
            <a:r>
              <a:rPr lang="fr-FR" sz="1400" b="1" dirty="0">
                <a:solidFill>
                  <a:prstClr val="black"/>
                </a:solidFill>
                <a:cs typeface="Arial" panose="020B0604020202020204" pitchFamily="34" charset="0"/>
              </a:rPr>
              <a:t>Secure Usage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457199" y="2792941"/>
            <a:ext cx="8229601" cy="14003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81"/>
              </a:spcBef>
              <a:defRPr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//SQL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PreparedStatement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con.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prepareStatement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("UPDATE EMPLOYEES SET NAME =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? 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WHERE ID =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?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"); 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1,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 </a:t>
            </a:r>
          </a:p>
          <a:p>
            <a:pPr>
              <a:spcBef>
                <a:spcPts val="281"/>
              </a:spcBef>
              <a:defRPr/>
            </a:pPr>
            <a:r>
              <a:rPr lang="en-US" sz="1000" b="1" dirty="0" err="1">
                <a:solidFill>
                  <a:srgbClr val="000000"/>
                </a:solidFill>
                <a:latin typeface="Courier New" charset="0"/>
                <a:cs typeface="Courier New" charset="0"/>
              </a:rPr>
              <a:t>pstmt.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setString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2, id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);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>
                <a:solidFill>
                  <a:schemeClr val="bg1">
                    <a:lumMod val="50000"/>
                  </a:schemeClr>
                </a:solidFill>
                <a:latin typeface="Courier New" charset="0"/>
                <a:cs typeface="Courier New" charset="0"/>
              </a:rPr>
              <a:t>//HQL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>
                <a:latin typeface="Courier New" charset="0"/>
                <a:cs typeface="Courier New" charset="0"/>
              </a:rPr>
              <a:t>Query </a:t>
            </a:r>
            <a:r>
              <a:rPr lang="en-IE" sz="1000" b="1" dirty="0" err="1">
                <a:latin typeface="Courier New" charset="0"/>
                <a:cs typeface="Courier New" charset="0"/>
              </a:rPr>
              <a:t>safeHQLQuery</a:t>
            </a:r>
            <a:r>
              <a:rPr lang="en-IE" sz="1000" b="1" dirty="0">
                <a:latin typeface="Courier New" charset="0"/>
                <a:cs typeface="Courier New" charset="0"/>
              </a:rPr>
              <a:t> = </a:t>
            </a:r>
            <a:r>
              <a:rPr lang="en-IE" sz="1000" b="1" dirty="0" err="1">
                <a:latin typeface="Courier New" charset="0"/>
                <a:cs typeface="Courier New" charset="0"/>
              </a:rPr>
              <a:t>session.</a:t>
            </a:r>
            <a:r>
              <a:rPr lang="en-IE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createQuery</a:t>
            </a:r>
            <a:r>
              <a:rPr lang="en-IE" sz="1000" b="1" dirty="0">
                <a:latin typeface="Courier New" charset="0"/>
                <a:cs typeface="Courier New" charset="0"/>
              </a:rPr>
              <a:t>("from Employees where 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id=:</a:t>
            </a:r>
            <a:r>
              <a:rPr lang="en-IE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empId</a:t>
            </a:r>
            <a:r>
              <a:rPr lang="en-IE" sz="1000" b="1" dirty="0">
                <a:latin typeface="Courier New" charset="0"/>
                <a:cs typeface="Courier New" charset="0"/>
              </a:rPr>
              <a:t>"); </a:t>
            </a:r>
          </a:p>
          <a:p>
            <a:pPr>
              <a:spcBef>
                <a:spcPts val="281"/>
              </a:spcBef>
              <a:defRPr/>
            </a:pPr>
            <a:r>
              <a:rPr lang="en-IE" sz="1000" b="1" dirty="0" err="1">
                <a:latin typeface="Courier New" charset="0"/>
                <a:cs typeface="Courier New" charset="0"/>
              </a:rPr>
              <a:t>safeHQLQuery.</a:t>
            </a:r>
            <a:r>
              <a:rPr lang="en-IE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setParameter</a:t>
            </a:r>
            <a:r>
              <a:rPr lang="en-IE" sz="1000" b="1" dirty="0">
                <a:latin typeface="Courier New" charset="0"/>
                <a:cs typeface="Courier New" charset="0"/>
              </a:rPr>
              <a:t>(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</a:t>
            </a:r>
            <a:r>
              <a:rPr lang="en-IE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empId</a:t>
            </a:r>
            <a:r>
              <a:rPr lang="en-IE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", id</a:t>
            </a:r>
            <a:r>
              <a:rPr lang="en-IE" sz="1000" b="1" dirty="0">
                <a:latin typeface="Courier New" charset="0"/>
                <a:cs typeface="Courier New" charset="0"/>
              </a:rPr>
              <a:t>); 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SQL Injection</a:t>
            </a:r>
            <a:endParaRPr lang="fr-FR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57200" y="1419649"/>
            <a:ext cx="8229600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dirty="0">
                <a:latin typeface="Courier New" charset="0"/>
                <a:cs typeface="Courier New" charset="0"/>
              </a:rPr>
              <a:t>String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>
                <a:latin typeface="Courier New" charset="0"/>
                <a:cs typeface="Courier New" charset="0"/>
              </a:rPr>
              <a:t>= </a:t>
            </a:r>
            <a:r>
              <a:rPr lang="en-US" sz="1000" b="1" dirty="0" err="1">
                <a:latin typeface="Courier New" charset="0"/>
                <a:cs typeface="Courier New" charset="0"/>
              </a:rPr>
              <a:t>request.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getParameter</a:t>
            </a:r>
            <a:r>
              <a:rPr lang="en-US" sz="1000" b="1" dirty="0">
                <a:latin typeface="Courier New" charset="0"/>
                <a:cs typeface="Courier New" charset="0"/>
              </a:rPr>
              <a:t>("</a:t>
            </a:r>
            <a:r>
              <a:rPr lang="en-US" sz="1000" b="1" dirty="0" err="1"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latin typeface="Courier New" charset="0"/>
                <a:cs typeface="Courier New" charset="0"/>
              </a:rPr>
              <a:t>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String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id</a:t>
            </a:r>
            <a:r>
              <a:rPr lang="en-US" sz="1000" b="1" dirty="0"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latin typeface="Courier New" charset="0"/>
                <a:cs typeface="Courier New" charset="0"/>
              </a:rPr>
              <a:t>request.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getParameter</a:t>
            </a:r>
            <a:r>
              <a:rPr lang="en-US" sz="1000" b="1" dirty="0">
                <a:latin typeface="Courier New" charset="0"/>
                <a:cs typeface="Courier New" charset="0"/>
              </a:rPr>
              <a:t>("id");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String query = "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UPDATE EMPLOYEES SET NAME=</a:t>
            </a:r>
            <a:r>
              <a:rPr lang="en-US" sz="1000" b="1" dirty="0">
                <a:latin typeface="Courier New" charset="0"/>
                <a:cs typeface="Courier New" charset="0"/>
              </a:rPr>
              <a:t>"+ </a:t>
            </a:r>
            <a:r>
              <a:rPr lang="en-US" sz="1000" b="1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newName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>
                <a:latin typeface="Courier New" charset="0"/>
                <a:cs typeface="Courier New" charset="0"/>
              </a:rPr>
              <a:t>+ "</a:t>
            </a:r>
            <a:r>
              <a:rPr lang="en-US" sz="1000" b="1" dirty="0">
                <a:solidFill>
                  <a:srgbClr val="000000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000" b="1" dirty="0">
                <a:latin typeface="Courier New" charset="0"/>
                <a:cs typeface="Courier New" charset="0"/>
              </a:rPr>
              <a:t>WHERE ID ="+ </a:t>
            </a:r>
            <a:r>
              <a:rPr lang="en-US" sz="1000" b="1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id</a:t>
            </a:r>
            <a:r>
              <a:rPr lang="en-US" sz="1000" b="1" dirty="0">
                <a:latin typeface="Courier New" charset="0"/>
                <a:cs typeface="Courier New" charset="0"/>
              </a:rPr>
              <a:t>;</a:t>
            </a:r>
          </a:p>
          <a:p>
            <a:r>
              <a:rPr lang="en-US" sz="1000" b="1" dirty="0">
                <a:latin typeface="Courier New" charset="0"/>
                <a:cs typeface="Courier New" charset="0"/>
              </a:rPr>
              <a:t>Statement </a:t>
            </a:r>
            <a:r>
              <a:rPr lang="en-US" sz="1000" b="1" dirty="0" err="1">
                <a:latin typeface="Courier New" charset="0"/>
                <a:cs typeface="Courier New" charset="0"/>
              </a:rPr>
              <a:t>stmt</a:t>
            </a:r>
            <a:r>
              <a:rPr lang="en-US" sz="1000" b="1" dirty="0">
                <a:latin typeface="Courier New" charset="0"/>
                <a:cs typeface="Courier New" charset="0"/>
              </a:rPr>
              <a:t> = </a:t>
            </a:r>
            <a:r>
              <a:rPr lang="en-US" sz="1000" b="1" dirty="0" err="1">
                <a:latin typeface="Courier New" charset="0"/>
                <a:cs typeface="Courier New" charset="0"/>
              </a:rPr>
              <a:t>connection.</a:t>
            </a:r>
            <a:r>
              <a:rPr lang="en-US" sz="1000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createStatement</a:t>
            </a:r>
            <a:r>
              <a:rPr lang="en-US" sz="1000" b="1" dirty="0">
                <a:latin typeface="Courier New" charset="0"/>
                <a:cs typeface="Courier New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888069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fr-FR" dirty="0"/>
              <a:t>04 </a:t>
            </a:r>
            <a:r>
              <a:rPr lang="fr-FR" dirty="0" err="1"/>
              <a:t>Insecure</a:t>
            </a:r>
            <a:r>
              <a:rPr lang="fr-FR" dirty="0"/>
              <a:t>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C552F-7C45-4235-8E8D-84700ADF1429}"/>
              </a:ext>
            </a:extLst>
          </p:cNvPr>
          <p:cNvSpPr txBox="1"/>
          <p:nvPr/>
        </p:nvSpPr>
        <p:spPr>
          <a:xfrm>
            <a:off x="457200" y="1063229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in list</a:t>
            </a:r>
          </a:p>
          <a:p>
            <a:r>
              <a:rPr lang="en-US" dirty="0" err="1"/>
              <a:t>Pussing</a:t>
            </a:r>
            <a:r>
              <a:rPr lang="en-US" dirty="0"/>
              <a:t> “shift-left” </a:t>
            </a:r>
            <a:r>
              <a:rPr lang="en-US" dirty="0" err="1"/>
              <a:t>apporoach</a:t>
            </a:r>
            <a:endParaRPr lang="en-US" dirty="0"/>
          </a:p>
          <a:p>
            <a:r>
              <a:rPr lang="en-US" dirty="0"/>
              <a:t>	- A secure design have insecure implementation</a:t>
            </a:r>
          </a:p>
          <a:p>
            <a:r>
              <a:rPr lang="en-US" dirty="0"/>
              <a:t>	- An insecure design can’t be fixed by an implementation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1163C-59AA-4238-BA7A-73BB9138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40" y="2306064"/>
            <a:ext cx="8527519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09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057"/>
            <a:ext cx="8534400" cy="857250"/>
          </a:xfrm>
        </p:spPr>
        <p:txBody>
          <a:bodyPr/>
          <a:lstStyle/>
          <a:p>
            <a:r>
              <a:rPr lang="en-US" b="1" dirty="0"/>
              <a:t>How to fix it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4A71C-9274-4220-A476-28E2D9F307EB}"/>
              </a:ext>
            </a:extLst>
          </p:cNvPr>
          <p:cNvSpPr txBox="1"/>
          <p:nvPr/>
        </p:nvSpPr>
        <p:spPr>
          <a:xfrm>
            <a:off x="687977" y="757646"/>
            <a:ext cx="7846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Threat modeling</a:t>
            </a:r>
          </a:p>
          <a:p>
            <a:r>
              <a:rPr lang="en-US" dirty="0"/>
              <a:t>Threat modeling manifesto</a:t>
            </a:r>
          </a:p>
          <a:p>
            <a:r>
              <a:rPr lang="en-US" dirty="0"/>
              <a:t>	</a:t>
            </a:r>
            <a:r>
              <a:rPr lang="en-US" dirty="0">
                <a:hlinkClick r:id="rId2"/>
              </a:rPr>
              <a:t>https://www.threatmodelingmanifesto.org</a:t>
            </a:r>
            <a:endParaRPr lang="en-US" dirty="0"/>
          </a:p>
          <a:p>
            <a:r>
              <a:rPr lang="en-US" dirty="0"/>
              <a:t>Secure Development lifecycle(SDL)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https://wltimatesecurity.pro/post/sdl-meetup/</a:t>
            </a:r>
            <a:endParaRPr lang="en-US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6405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B6A4B-B93D-4817-B450-64D90897B419}"/>
              </a:ext>
            </a:extLst>
          </p:cNvPr>
          <p:cNvSpPr txBox="1"/>
          <p:nvPr/>
        </p:nvSpPr>
        <p:spPr>
          <a:xfrm>
            <a:off x="409303" y="235132"/>
            <a:ext cx="805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05 Security Misconfiguration</a:t>
            </a:r>
            <a:endParaRPr lang="th-TH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A37DD-AC27-46B9-BCBE-2CBBBD06788F}"/>
              </a:ext>
            </a:extLst>
          </p:cNvPr>
          <p:cNvSpPr txBox="1"/>
          <p:nvPr/>
        </p:nvSpPr>
        <p:spPr>
          <a:xfrm>
            <a:off x="487680" y="604464"/>
            <a:ext cx="8247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Missing security hardening</a:t>
            </a:r>
          </a:p>
          <a:p>
            <a:r>
              <a:rPr lang="en-US" dirty="0"/>
              <a:t>Unnecessary features are enabled or installed</a:t>
            </a:r>
          </a:p>
          <a:p>
            <a:r>
              <a:rPr lang="en-US" dirty="0"/>
              <a:t>	- Unnecessary ports</a:t>
            </a:r>
          </a:p>
          <a:p>
            <a:r>
              <a:rPr lang="en-US" dirty="0"/>
              <a:t>	- Services</a:t>
            </a:r>
          </a:p>
          <a:p>
            <a:r>
              <a:rPr lang="en-US" dirty="0"/>
              <a:t>	- Accounts</a:t>
            </a:r>
          </a:p>
          <a:p>
            <a:r>
              <a:rPr lang="en-US" dirty="0"/>
              <a:t>Default accounts</a:t>
            </a:r>
          </a:p>
          <a:p>
            <a:r>
              <a:rPr lang="en-US" dirty="0"/>
              <a:t>Default passwords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707929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8859"/>
            <a:ext cx="8229600" cy="3096022"/>
          </a:xfrm>
        </p:spPr>
        <p:txBody>
          <a:bodyPr>
            <a:normAutofit/>
          </a:bodyPr>
          <a:lstStyle/>
          <a:p>
            <a:pPr algn="just">
              <a:buBlip>
                <a:blip r:embed="rId3"/>
              </a:buBlip>
            </a:pPr>
            <a:r>
              <a:rPr lang="en-US" sz="1600" dirty="0"/>
              <a:t>What is OWASP.</a:t>
            </a:r>
          </a:p>
          <a:p>
            <a:pPr algn="just">
              <a:spcBef>
                <a:spcPts val="3000"/>
              </a:spcBef>
              <a:buBlip>
                <a:blip r:embed="rId3"/>
              </a:buBlip>
            </a:pPr>
            <a:r>
              <a:rPr lang="en-US" sz="1600" dirty="0"/>
              <a:t>What is OWASP Top 10. </a:t>
            </a:r>
          </a:p>
          <a:p>
            <a:pPr algn="just">
              <a:spcBef>
                <a:spcPts val="3000"/>
              </a:spcBef>
              <a:buBlip>
                <a:blip r:embed="rId3"/>
              </a:buBlip>
            </a:pPr>
            <a:r>
              <a:rPr lang="en-US" sz="1600" dirty="0"/>
              <a:t>OWASP Top 10. Overview &amp; What’s new. </a:t>
            </a:r>
          </a:p>
          <a:p>
            <a:pPr algn="just">
              <a:spcBef>
                <a:spcPts val="3000"/>
              </a:spcBef>
              <a:buBlip>
                <a:blip r:embed="rId3"/>
              </a:buBlip>
            </a:pPr>
            <a:r>
              <a:rPr lang="en-US" sz="1600" dirty="0"/>
              <a:t>List of OWASP tools</a:t>
            </a:r>
          </a:p>
          <a:p>
            <a:pPr marL="0" indent="0" algn="just">
              <a:spcBef>
                <a:spcPts val="30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8467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994CF-4F04-4D33-B4E0-E77ACADFA4D6}"/>
              </a:ext>
            </a:extLst>
          </p:cNvPr>
          <p:cNvSpPr txBox="1"/>
          <p:nvPr/>
        </p:nvSpPr>
        <p:spPr>
          <a:xfrm>
            <a:off x="435429" y="139337"/>
            <a:ext cx="819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Prevent</a:t>
            </a:r>
            <a:endParaRPr lang="th-TH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382B9-61BF-4665-94EC-06057B39DA49}"/>
              </a:ext>
            </a:extLst>
          </p:cNvPr>
          <p:cNvSpPr txBox="1"/>
          <p:nvPr/>
        </p:nvSpPr>
        <p:spPr>
          <a:xfrm>
            <a:off x="531223" y="809897"/>
            <a:ext cx="8098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security </a:t>
            </a:r>
            <a:r>
              <a:rPr lang="en-US" dirty="0" err="1"/>
              <a:t>haedening</a:t>
            </a:r>
            <a:endParaRPr lang="en-US" dirty="0"/>
          </a:p>
          <a:p>
            <a:r>
              <a:rPr lang="en-US" dirty="0"/>
              <a:t>	- CIS Benchmark</a:t>
            </a:r>
          </a:p>
          <a:p>
            <a:r>
              <a:rPr lang="en-US" dirty="0"/>
              <a:t>		</a:t>
            </a:r>
            <a:r>
              <a:rPr lang="en-US" dirty="0">
                <a:hlinkClick r:id="rId3"/>
              </a:rPr>
              <a:t>https://www.cisecurity.org/cis-benchmark/</a:t>
            </a:r>
            <a:endParaRPr lang="en-US" dirty="0"/>
          </a:p>
          <a:p>
            <a:r>
              <a:rPr lang="en-US" dirty="0"/>
              <a:t>Close unnecessary ports</a:t>
            </a:r>
          </a:p>
          <a:p>
            <a:r>
              <a:rPr lang="en-US" dirty="0"/>
              <a:t>Disable unnecessary services</a:t>
            </a:r>
          </a:p>
          <a:p>
            <a:r>
              <a:rPr lang="en-US" dirty="0"/>
              <a:t>Remove Default account</a:t>
            </a:r>
          </a:p>
          <a:p>
            <a:r>
              <a:rPr lang="en-US" dirty="0"/>
              <a:t>Change default passwords</a:t>
            </a:r>
          </a:p>
          <a:p>
            <a:r>
              <a:rPr lang="en-US" dirty="0"/>
              <a:t>Give proper guideline to client that ‘how to use’</a:t>
            </a:r>
          </a:p>
        </p:txBody>
      </p:sp>
    </p:spTree>
    <p:extLst>
      <p:ext uri="{BB962C8B-B14F-4D97-AF65-F5344CB8AC3E}">
        <p14:creationId xmlns:p14="http://schemas.microsoft.com/office/powerpoint/2010/main" val="44839159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457200" y="205979"/>
            <a:ext cx="8229600" cy="72583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rgbClr val="00468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06 Vulnerable and outdated component</a:t>
            </a: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8BE2D-717F-44BD-B8AF-950A1339A85C}"/>
              </a:ext>
            </a:extLst>
          </p:cNvPr>
          <p:cNvSpPr txBox="1"/>
          <p:nvPr/>
        </p:nvSpPr>
        <p:spPr>
          <a:xfrm>
            <a:off x="583474" y="966651"/>
            <a:ext cx="8103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is vulnerable, Unsupported or out of date</a:t>
            </a:r>
          </a:p>
          <a:p>
            <a:r>
              <a:rPr lang="en-US" dirty="0"/>
              <a:t>	- Apache Log4j (Log4shell), Vulnerabilities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C6FD8-CB89-44BD-9354-AEF4BF65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31" y="1759057"/>
            <a:ext cx="2270957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720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383-8504-41A1-B960-D0BCFBDD1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69116-0EAC-42F3-996E-8C3DD831B1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Update software periodically</a:t>
            </a:r>
          </a:p>
          <a:p>
            <a:pPr marL="0" indent="0">
              <a:buNone/>
            </a:pPr>
            <a:r>
              <a:rPr lang="en-US" sz="1800" dirty="0"/>
              <a:t>Use Software Composition Analysis(SCA) tools</a:t>
            </a:r>
          </a:p>
          <a:p>
            <a:pPr marL="0" indent="0">
              <a:buNone/>
            </a:pPr>
            <a:r>
              <a:rPr lang="en-US" sz="1800" dirty="0"/>
              <a:t>	- Free commercial tools</a:t>
            </a:r>
          </a:p>
          <a:p>
            <a:pPr marL="0" indent="0">
              <a:buNone/>
            </a:pPr>
            <a:r>
              <a:rPr lang="en-US" sz="1800" dirty="0"/>
              <a:t>	- OWASP Dependency-Check </a:t>
            </a:r>
          </a:p>
          <a:p>
            <a:pPr marL="0" indent="0">
              <a:buNone/>
            </a:pPr>
            <a:r>
              <a:rPr lang="en-US" sz="1800" dirty="0"/>
              <a:t>		</a:t>
            </a:r>
            <a:r>
              <a:rPr lang="en-US" sz="1800" dirty="0">
                <a:hlinkClick r:id="rId2"/>
              </a:rPr>
              <a:t>https://owasp.org/www-project-dependency-check</a:t>
            </a:r>
            <a:endParaRPr lang="en-US" sz="1800" dirty="0"/>
          </a:p>
          <a:p>
            <a:pPr marL="0" indent="0">
              <a:buNone/>
            </a:pP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36750676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7844-06CF-463E-8983-5FDBFBED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07 Identification and authentication failure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73C2C-43B0-4072-9D09-CCC2B57C1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Slide down from the 2</a:t>
            </a:r>
            <a:r>
              <a:rPr lang="en-US" sz="1800" baseline="30000" dirty="0"/>
              <a:t>nd</a:t>
            </a:r>
            <a:r>
              <a:rPr lang="en-US" sz="1800" dirty="0"/>
              <a:t> position</a:t>
            </a:r>
          </a:p>
          <a:p>
            <a:pPr lvl="1"/>
            <a:r>
              <a:rPr lang="en-US" sz="1400" dirty="0"/>
              <a:t> Previously known as ‘Broken Authentication</a:t>
            </a:r>
            <a:endParaRPr lang="en-US" sz="1800" dirty="0"/>
          </a:p>
          <a:p>
            <a:r>
              <a:rPr lang="en-US" sz="1800" dirty="0"/>
              <a:t>Missing multi-factor authentication</a:t>
            </a:r>
          </a:p>
          <a:p>
            <a:r>
              <a:rPr lang="en-US" sz="1800" dirty="0"/>
              <a:t>Missing bruit-force protection</a:t>
            </a:r>
          </a:p>
          <a:p>
            <a:r>
              <a:rPr lang="en-US" sz="1800" dirty="0"/>
              <a:t>Reusing session identifier after successful login </a:t>
            </a:r>
          </a:p>
          <a:p>
            <a:r>
              <a:rPr lang="en-US" sz="1800" dirty="0"/>
              <a:t>Exploring session identifier in the URL</a:t>
            </a:r>
          </a:p>
          <a:p>
            <a:pPr marL="457200" lvl="1" indent="0">
              <a:buNone/>
            </a:pPr>
            <a:r>
              <a:rPr lang="en-US" sz="1400" dirty="0">
                <a:hlinkClick r:id="rId3"/>
              </a:rPr>
              <a:t>https://salesdemo4.successfactors.com/login?company=abc123&amp;username=cgrant&amp;password=mypwd1</a:t>
            </a:r>
            <a:endParaRPr lang="en-US" sz="1400" dirty="0"/>
          </a:p>
          <a:p>
            <a:r>
              <a:rPr lang="en-US" sz="1800" dirty="0"/>
              <a:t>Using default, weak, or well known passwords</a:t>
            </a:r>
          </a:p>
          <a:p>
            <a:pPr lvl="1"/>
            <a:r>
              <a:rPr lang="en-US" sz="1400" dirty="0"/>
              <a:t>Password1, Name@123, 1234, Admin</a:t>
            </a:r>
          </a:p>
        </p:txBody>
      </p:sp>
    </p:spTree>
    <p:extLst>
      <p:ext uri="{BB962C8B-B14F-4D97-AF65-F5344CB8AC3E}">
        <p14:creationId xmlns:p14="http://schemas.microsoft.com/office/powerpoint/2010/main" val="19766534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4B1D-F803-403D-897F-183FE500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872084"/>
          </a:xfrm>
        </p:spPr>
        <p:txBody>
          <a:bodyPr/>
          <a:lstStyle/>
          <a:p>
            <a:r>
              <a:rPr lang="en-US" dirty="0"/>
              <a:t>How to prevent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10A5-D56F-48F2-8BB7-D26D566EE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Implement bruit force attack</a:t>
            </a:r>
          </a:p>
          <a:p>
            <a:r>
              <a:rPr lang="en-US" sz="1800" dirty="0"/>
              <a:t>Implement multi-factor authentication</a:t>
            </a:r>
          </a:p>
          <a:p>
            <a:r>
              <a:rPr lang="en-US" sz="1800" dirty="0"/>
              <a:t>Change default credentials</a:t>
            </a:r>
          </a:p>
          <a:p>
            <a:r>
              <a:rPr lang="en-US" sz="1800" dirty="0"/>
              <a:t>Implement password complexity(strong)</a:t>
            </a:r>
          </a:p>
          <a:p>
            <a:r>
              <a:rPr lang="en-US" sz="1800" dirty="0"/>
              <a:t>Rotate session IDs after successful login</a:t>
            </a:r>
          </a:p>
          <a:p>
            <a:r>
              <a:rPr lang="en-US" sz="1800" dirty="0"/>
              <a:t>Limited failure login attempt</a:t>
            </a:r>
          </a:p>
          <a:p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1517222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75BE-1022-4626-A560-4ECB5815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750098"/>
          </a:xfrm>
        </p:spPr>
        <p:txBody>
          <a:bodyPr/>
          <a:lstStyle/>
          <a:p>
            <a:r>
              <a:rPr lang="en-US" dirty="0"/>
              <a:t>08 Software and data integrity failure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47DC8-B248-45A6-A060-03FC15B52F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New in list</a:t>
            </a:r>
          </a:p>
          <a:p>
            <a:r>
              <a:rPr lang="en-US" sz="1800" dirty="0"/>
              <a:t>Use component provided by third party</a:t>
            </a:r>
          </a:p>
          <a:p>
            <a:r>
              <a:rPr lang="en-US" sz="1800" dirty="0"/>
              <a:t>Upgrade without authentication</a:t>
            </a:r>
          </a:p>
          <a:p>
            <a:r>
              <a:rPr lang="en-US" sz="1800" dirty="0"/>
              <a:t>Use code or program provided by hacker</a:t>
            </a:r>
          </a:p>
          <a:p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34020957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833B-E7FA-40E7-A54F-C5733119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846684"/>
          </a:xfrm>
        </p:spPr>
        <p:txBody>
          <a:bodyPr/>
          <a:lstStyle/>
          <a:p>
            <a:r>
              <a:rPr lang="en-US" dirty="0"/>
              <a:t>Prevent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31054-9EF0-4280-BB37-7717C2026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Use Digital signature to verify software</a:t>
            </a:r>
          </a:p>
          <a:p>
            <a:r>
              <a:rPr lang="en-US" sz="1800" dirty="0"/>
              <a:t>Update from known sources</a:t>
            </a:r>
          </a:p>
          <a:p>
            <a:r>
              <a:rPr lang="en-US" sz="1800" dirty="0"/>
              <a:t>Review plan for code/configuration changes</a:t>
            </a:r>
          </a:p>
          <a:p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8204451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6BC7-CAD5-4A47-A6A8-853FF1E9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750098"/>
          </a:xfrm>
        </p:spPr>
        <p:txBody>
          <a:bodyPr/>
          <a:lstStyle/>
          <a:p>
            <a:r>
              <a:rPr lang="en-US" dirty="0"/>
              <a:t>09 Security logging and monitoring failure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94886-B68C-4D3E-80F6-652E207339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Insufficient logging</a:t>
            </a:r>
          </a:p>
          <a:p>
            <a:pPr marL="0" indent="0">
              <a:buNone/>
            </a:pPr>
            <a:r>
              <a:rPr lang="en-US" sz="1800" dirty="0"/>
              <a:t>	- logins</a:t>
            </a:r>
          </a:p>
          <a:p>
            <a:pPr marL="0" indent="0">
              <a:buNone/>
            </a:pPr>
            <a:r>
              <a:rPr lang="en-US" sz="1800" dirty="0"/>
              <a:t>	-Failed logins</a:t>
            </a:r>
          </a:p>
          <a:p>
            <a:pPr marL="0" indent="0">
              <a:buNone/>
            </a:pPr>
            <a:r>
              <a:rPr lang="en-US" sz="1800" dirty="0"/>
              <a:t>	- High-value transaction</a:t>
            </a:r>
          </a:p>
          <a:p>
            <a:r>
              <a:rPr lang="en-US" sz="1800" dirty="0"/>
              <a:t>Not created log file</a:t>
            </a:r>
          </a:p>
          <a:p>
            <a:r>
              <a:rPr lang="en-US" sz="1800" dirty="0"/>
              <a:t>Not monitoring log file</a:t>
            </a:r>
          </a:p>
          <a:p>
            <a:r>
              <a:rPr lang="en-US" sz="1800" dirty="0"/>
              <a:t>Logs are only store locally</a:t>
            </a:r>
          </a:p>
          <a:p>
            <a:endParaRPr lang="th-T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34896-D9F7-43F5-B442-0C87112F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58" y="1951046"/>
            <a:ext cx="3650296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1436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7E9-2E23-4C2A-A318-7788C7EA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846684"/>
          </a:xfrm>
        </p:spPr>
        <p:txBody>
          <a:bodyPr/>
          <a:lstStyle/>
          <a:p>
            <a:r>
              <a:rPr lang="en-US" dirty="0"/>
              <a:t>Prevent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130AC-3569-4C74-AB58-80544F0A08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Create backup of logs &amp; important files</a:t>
            </a:r>
          </a:p>
          <a:p>
            <a:r>
              <a:rPr lang="en-US" sz="1800" dirty="0"/>
              <a:t>Create proper log files </a:t>
            </a:r>
          </a:p>
          <a:p>
            <a:pPr lvl="1"/>
            <a:r>
              <a:rPr lang="en-US" sz="1400" dirty="0"/>
              <a:t>Transaction</a:t>
            </a:r>
          </a:p>
          <a:p>
            <a:pPr lvl="1"/>
            <a:r>
              <a:rPr lang="en-US" sz="1400" dirty="0"/>
              <a:t>User id</a:t>
            </a:r>
          </a:p>
          <a:p>
            <a:pPr lvl="1"/>
            <a:r>
              <a:rPr lang="en-US" sz="1400" dirty="0"/>
              <a:t>Password</a:t>
            </a:r>
          </a:p>
          <a:p>
            <a:pPr lvl="1"/>
            <a:r>
              <a:rPr lang="en-US" sz="1400" dirty="0"/>
              <a:t>Client IP</a:t>
            </a:r>
          </a:p>
          <a:p>
            <a:pPr lvl="1"/>
            <a:r>
              <a:rPr lang="en-US" sz="1400" dirty="0"/>
              <a:t>Time</a:t>
            </a:r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10445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2E7D-7284-415C-B721-88255C296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846684"/>
          </a:xfrm>
        </p:spPr>
        <p:txBody>
          <a:bodyPr/>
          <a:lstStyle/>
          <a:p>
            <a:r>
              <a:rPr lang="en-US" dirty="0"/>
              <a:t>10 Server side request Forgery(SSRF)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8E67C-CABB-4503-8D01-7B6A5FAB08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New in list</a:t>
            </a:r>
          </a:p>
          <a:p>
            <a:r>
              <a:rPr lang="en-US" sz="1800" dirty="0"/>
              <a:t>Server give response on bad request</a:t>
            </a:r>
          </a:p>
          <a:p>
            <a:r>
              <a:rPr lang="en-US" sz="1800" dirty="0"/>
              <a:t>A web application fetching a remote resource without validating the user-supplied URL</a:t>
            </a:r>
          </a:p>
          <a:p>
            <a:endParaRPr lang="th-T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518C9-8C3C-4A0A-B178-C651A0A8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2" y="2406167"/>
            <a:ext cx="8123624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61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898" y="136310"/>
            <a:ext cx="7876902" cy="987096"/>
          </a:xfrm>
        </p:spPr>
        <p:txBody>
          <a:bodyPr/>
          <a:lstStyle/>
          <a:p>
            <a:r>
              <a:rPr lang="en-US" dirty="0"/>
              <a:t>What is OWASP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43D63-0687-47DC-A70C-7FD566061B87}"/>
              </a:ext>
            </a:extLst>
          </p:cNvPr>
          <p:cNvSpPr txBox="1"/>
          <p:nvPr/>
        </p:nvSpPr>
        <p:spPr>
          <a:xfrm>
            <a:off x="809897" y="993985"/>
            <a:ext cx="7376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OWASP : Open Web Application Security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Non-Profit Organization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Aim : Improve security in software development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Work : Reduce risk and vulnerability</a:t>
            </a:r>
          </a:p>
        </p:txBody>
      </p:sp>
    </p:spTree>
    <p:extLst>
      <p:ext uri="{BB962C8B-B14F-4D97-AF65-F5344CB8AC3E}">
        <p14:creationId xmlns:p14="http://schemas.microsoft.com/office/powerpoint/2010/main" val="264415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AE44-8CC1-4F96-9241-0019D88D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9BEA9-C3CE-4CE7-B35E-8268E6016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Application provides the </a:t>
            </a:r>
            <a:r>
              <a:rPr lang="en-US" sz="1800" dirty="0" err="1"/>
              <a:t>getImage</a:t>
            </a:r>
            <a:r>
              <a:rPr lang="en-US" sz="1800" dirty="0"/>
              <a:t> service :</a:t>
            </a:r>
          </a:p>
          <a:p>
            <a:endParaRPr lang="th-T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2C1FB-1FCA-46A5-849B-828E2B82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32" y="1440950"/>
            <a:ext cx="4450466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46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7C7A-A75F-4D2E-9EA3-C937139E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750098"/>
          </a:xfrm>
        </p:spPr>
        <p:txBody>
          <a:bodyPr/>
          <a:lstStyle/>
          <a:p>
            <a:r>
              <a:rPr lang="en-US" dirty="0"/>
              <a:t>Prevent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454FB-2DA9-4E64-975C-121147DD6A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Sanitize and validate all client-supplied input data</a:t>
            </a:r>
          </a:p>
          <a:p>
            <a:r>
              <a:rPr lang="en-US" sz="1800" dirty="0"/>
              <a:t>Validate URL Components</a:t>
            </a:r>
          </a:p>
          <a:p>
            <a:pPr lvl="1"/>
            <a:r>
              <a:rPr lang="en-US" sz="1400" dirty="0"/>
              <a:t>URL schema, Port &amp; destination</a:t>
            </a:r>
            <a:endParaRPr lang="en-US" sz="1800" dirty="0"/>
          </a:p>
          <a:p>
            <a:r>
              <a:rPr lang="en-US" sz="1800" dirty="0"/>
              <a:t>Do not raw responses to client </a:t>
            </a:r>
          </a:p>
          <a:p>
            <a:r>
              <a:rPr lang="en-US" sz="1800" dirty="0"/>
              <a:t>Ex : Validate URL components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1EEF2-4960-47A3-A91A-8352004A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33" y="2690660"/>
            <a:ext cx="435139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17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2705-9886-4A43-9F6A-5707B3AD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75" y="-17"/>
            <a:ext cx="7643866" cy="931834"/>
          </a:xfrm>
        </p:spPr>
        <p:txBody>
          <a:bodyPr>
            <a:normAutofit/>
          </a:bodyPr>
          <a:lstStyle/>
          <a:p>
            <a:r>
              <a:rPr lang="en-US" sz="2400" dirty="0"/>
              <a:t>List of OWASP tools</a:t>
            </a:r>
            <a:br>
              <a:rPr lang="en-US" sz="2400" dirty="0"/>
            </a:b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38835-16F4-4734-A82F-B006809B27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72" y="774127"/>
            <a:ext cx="8286808" cy="3375446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r>
              <a:rPr lang="en-US" b="1" dirty="0">
                <a:latin typeface="Söhne"/>
              </a:rPr>
              <a:t>01 </a:t>
            </a:r>
            <a:r>
              <a:rPr lang="en-US" b="1" i="0" dirty="0">
                <a:effectLst/>
                <a:latin typeface="Söhne"/>
              </a:rPr>
              <a:t>OWTF (OWASP Offensive Web Testing Framework):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toolkit that combines various security tools for penetration testing and vulnerability assessment.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02 ZAP (OWASP Zed Attack Proxy):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widely-used web application security scanner for finding vulnerabilities in web applications during development and testing.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03 Dependency-Check: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Identifies project dependencies and checks if there are any known, publicly disclosed, vulnerabilities.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04 Security Knowledge Framework (SKF):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guide to build your own Application Security Training Program or to create awareness on the topic.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05 </a:t>
            </a:r>
            <a:r>
              <a:rPr lang="en-US" b="1" i="0" dirty="0" err="1">
                <a:effectLst/>
                <a:latin typeface="Söhne"/>
              </a:rPr>
              <a:t>WebGoat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deliberately insecure web application designed to teach web application security lessons.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06 </a:t>
            </a:r>
            <a:r>
              <a:rPr lang="en-US" b="1" i="0" dirty="0" err="1">
                <a:effectLst/>
                <a:latin typeface="Söhne"/>
              </a:rPr>
              <a:t>AppSensor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framework for application layer monitoring, intrusion detection, and automated response.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07 OWASP </a:t>
            </a:r>
            <a:r>
              <a:rPr lang="en-US" b="1" i="0" dirty="0" err="1">
                <a:effectLst/>
                <a:latin typeface="Söhne"/>
              </a:rPr>
              <a:t>CSRFGuard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Helps developers integrate CSRF protection into Java web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3226760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4D61-5551-4E8D-B4CC-C2EA84E9A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718" y="139333"/>
            <a:ext cx="8286808" cy="4132162"/>
          </a:xfrm>
        </p:spPr>
        <p:txBody>
          <a:bodyPr>
            <a:normAutofit fontScale="475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08 OWASP </a:t>
            </a:r>
            <a:r>
              <a:rPr lang="en-US" b="1" i="0" dirty="0" err="1">
                <a:effectLst/>
                <a:latin typeface="Söhne"/>
              </a:rPr>
              <a:t>Defectdojo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An open-source application vulnerability management tool built for DevOps and continuous security integration.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09 OWASP Glue Tool Project: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framework developed to integrate security tools into the SDLC.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10 OWASP Security Knowledge Framework - PHP (SKF PHP):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PHP version of the Security Knowledge Framework, offering guidance on security best practices.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11 OWASP Security Shepherd: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web and mobile application security training platform.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12 OWASP </a:t>
            </a:r>
            <a:r>
              <a:rPr lang="en-US" b="1" i="0" dirty="0" err="1">
                <a:effectLst/>
                <a:latin typeface="Söhne"/>
              </a:rPr>
              <a:t>Seraphimdroid</a:t>
            </a:r>
            <a:r>
              <a:rPr lang="en-US" b="1" i="0" dirty="0">
                <a:effectLst/>
                <a:latin typeface="Söhne"/>
              </a:rPr>
              <a:t>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Mobile app security testing framework for Android.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13 OWASP Web Security Testing Guide (WSTG):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Comprehensive guide for testing the security of web applications and web services.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14 OWASP Amass: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tool to help information security professionals perform network mapping of attack surfaces and external asset discovery.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öhne"/>
              </a:rPr>
              <a:t>15 OWASP OWTF: Offensive Web Testing Framework:</a:t>
            </a:r>
            <a:endParaRPr lang="en-US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1" i="0" dirty="0">
                <a:effectLst/>
                <a:latin typeface="Söhne"/>
              </a:rPr>
              <a:t>Use:</a:t>
            </a:r>
            <a:r>
              <a:rPr lang="en-US" b="0" i="0" dirty="0">
                <a:effectLst/>
                <a:latin typeface="Söhne"/>
              </a:rPr>
              <a:t> A project focused on penetration testing efficiency and alignment of security tests to security standards like OWASP Testing Guide (v 4.0).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545905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2290" y="1937877"/>
            <a:ext cx="6809780" cy="1102519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  <p:pic>
        <p:nvPicPr>
          <p:cNvPr id="3" name="Picture 2" descr="C:\Users\dell\Downloads\owasp_logo.png">
            <a:extLst>
              <a:ext uri="{FF2B5EF4-FFF2-40B4-BE49-F238E27FC236}">
                <a16:creationId xmlns:a16="http://schemas.microsoft.com/office/drawing/2014/main" id="{4C699649-6A29-4977-99DB-31EC52F6B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01" y="266324"/>
            <a:ext cx="403548" cy="40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142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19CB-7578-4F17-A69E-E9C1D09C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D863A-702D-44D4-A314-F3734609A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ACEDA-1E16-44D2-8DC2-4FA11F4D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678"/>
            <a:ext cx="9144000" cy="5151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0E71D-9BB4-44BD-9C5A-2745C120C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" y="8467"/>
            <a:ext cx="4365064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CEAA1-B81E-4584-AF30-E79D8F155D32}"/>
              </a:ext>
            </a:extLst>
          </p:cNvPr>
          <p:cNvSpPr txBox="1"/>
          <p:nvPr/>
        </p:nvSpPr>
        <p:spPr>
          <a:xfrm>
            <a:off x="4690533" y="711200"/>
            <a:ext cx="3437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Contact me:</a:t>
            </a:r>
            <a:endParaRPr lang="th-TH" sz="4400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0DBA2-C97B-4E1F-B39C-2BF62C2CEFD1}"/>
              </a:ext>
            </a:extLst>
          </p:cNvPr>
          <p:cNvSpPr txBox="1"/>
          <p:nvPr/>
        </p:nvSpPr>
        <p:spPr>
          <a:xfrm>
            <a:off x="4768616" y="1634067"/>
            <a:ext cx="40959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Email : </a:t>
            </a:r>
            <a:r>
              <a:rPr lang="en-US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Saigalsainy318333@gmail.com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92D050"/>
                </a:solidFill>
              </a:rPr>
              <a:t>GitHub : https://github.com/chaudharysurya14 LinkedIn : </a:t>
            </a:r>
            <a:r>
              <a:rPr lang="en-US" dirty="0">
                <a:solidFill>
                  <a:srgbClr val="92D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https://www.linkedin.com/in/scydevops/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th-TH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8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221"/>
            <a:ext cx="8229600" cy="857250"/>
          </a:xfrm>
        </p:spPr>
        <p:txBody>
          <a:bodyPr/>
          <a:lstStyle/>
          <a:p>
            <a:r>
              <a:rPr lang="en-US" b="1" dirty="0"/>
              <a:t>What is OWASP Top 10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DEBA-5EC9-41F3-9EC6-AF1E301779EE}"/>
              </a:ext>
            </a:extLst>
          </p:cNvPr>
          <p:cNvSpPr txBox="1"/>
          <p:nvPr/>
        </p:nvSpPr>
        <p:spPr>
          <a:xfrm>
            <a:off x="731520" y="1084471"/>
            <a:ext cx="5329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successful OWASP Project</a:t>
            </a:r>
          </a:p>
          <a:p>
            <a:r>
              <a:rPr lang="en-US" dirty="0"/>
              <a:t>Ten most critical web application security flaws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facto Application security standard</a:t>
            </a:r>
          </a:p>
          <a:p>
            <a:r>
              <a:rPr lang="en-US" dirty="0"/>
              <a:t>Release every 3-4 year</a:t>
            </a:r>
          </a:p>
          <a:p>
            <a:r>
              <a:rPr lang="en-US" dirty="0"/>
              <a:t>	First release 2004</a:t>
            </a:r>
          </a:p>
          <a:p>
            <a:r>
              <a:rPr lang="en-US" dirty="0"/>
              <a:t>	Current 2021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3520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80" y="-17418"/>
            <a:ext cx="5312228" cy="4302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47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OWASP Top 10 - 2021 </a:t>
            </a:r>
            <a:endParaRPr lang="fr-FR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096022"/>
          </a:xfrm>
        </p:spPr>
        <p:txBody>
          <a:bodyPr>
            <a:normAutofit/>
          </a:bodyPr>
          <a:lstStyle/>
          <a:p>
            <a:pPr algn="just">
              <a:buBlip>
                <a:blip r:embed="rId2"/>
              </a:buBlip>
            </a:pPr>
            <a:r>
              <a:rPr lang="en-US" sz="1600" dirty="0"/>
              <a:t>01 Broken Access Control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02 Cryptographic Failure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03 Injection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04 Insecure Design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05 Security and misconfiguration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06 Vulnerable and outdated component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07 Identification and Authentication failure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08 Software and Data integrity failure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09 Security logging and monitoring failure</a:t>
            </a:r>
          </a:p>
          <a:p>
            <a:pPr algn="just">
              <a:buBlip>
                <a:blip r:embed="rId2"/>
              </a:buBlip>
            </a:pPr>
            <a:r>
              <a:rPr lang="en-US" sz="1600" dirty="0"/>
              <a:t>10 Server side request forgery</a:t>
            </a:r>
          </a:p>
        </p:txBody>
      </p:sp>
    </p:spTree>
    <p:extLst>
      <p:ext uri="{BB962C8B-B14F-4D97-AF65-F5344CB8AC3E}">
        <p14:creationId xmlns:p14="http://schemas.microsoft.com/office/powerpoint/2010/main" val="55640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801619"/>
            <a:ext cx="594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u="sng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http://fr.slideshare.net/StephendeVries2/continuous-security-testing-with-devops</a:t>
            </a:r>
            <a:endParaRPr lang="fr-FR" sz="11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3257338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Agile/continuous development process can be interrupted during a sprint by security testing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BD88-366D-4983-9743-E19FD0D8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" y="69669"/>
            <a:ext cx="8786949" cy="41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4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01 Broken Access Control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184944"/>
            <a:ext cx="8331329" cy="270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en-US" sz="1600" dirty="0"/>
              <a:t>Move up from fifth position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err="1"/>
              <a:t>Elevation</a:t>
            </a:r>
            <a:r>
              <a:rPr lang="fr-FR" sz="1600" dirty="0"/>
              <a:t> of </a:t>
            </a:r>
            <a:r>
              <a:rPr lang="fr-FR" sz="1600" dirty="0" err="1"/>
              <a:t>privelege</a:t>
            </a:r>
            <a:endParaRPr lang="fr-FR" sz="1600" dirty="0"/>
          </a:p>
          <a:p>
            <a:pPr algn="just">
              <a:spcBef>
                <a:spcPct val="20000"/>
              </a:spcBef>
            </a:pPr>
            <a:r>
              <a:rPr lang="fr-FR" sz="1600" dirty="0"/>
              <a:t>	- Acting as Admin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logged</a:t>
            </a:r>
            <a:r>
              <a:rPr lang="fr-FR" sz="1600" dirty="0"/>
              <a:t> in as a user</a:t>
            </a:r>
          </a:p>
          <a:p>
            <a:pPr algn="just">
              <a:spcBef>
                <a:spcPct val="20000"/>
              </a:spcBef>
            </a:pPr>
            <a:r>
              <a:rPr lang="fr-FR" sz="1600" dirty="0"/>
              <a:t>	- Acting as a user </a:t>
            </a:r>
            <a:r>
              <a:rPr lang="fr-FR" sz="1600" dirty="0" err="1"/>
              <a:t>without</a:t>
            </a:r>
            <a:r>
              <a:rPr lang="fr-FR" sz="1600" dirty="0"/>
              <a:t> </a:t>
            </a:r>
            <a:r>
              <a:rPr lang="fr-FR" sz="1600" dirty="0" err="1"/>
              <a:t>being</a:t>
            </a:r>
            <a:r>
              <a:rPr lang="fr-FR" sz="1600" dirty="0"/>
              <a:t> </a:t>
            </a:r>
            <a:r>
              <a:rPr lang="fr-FR" sz="1600" dirty="0" err="1"/>
              <a:t>logged</a:t>
            </a:r>
            <a:r>
              <a:rPr lang="fr-FR" sz="1600" dirty="0"/>
              <a:t> in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err="1"/>
              <a:t>Viewing</a:t>
            </a:r>
            <a:r>
              <a:rPr lang="fr-FR" sz="1600" dirty="0"/>
              <a:t> or </a:t>
            </a:r>
            <a:r>
              <a:rPr lang="fr-FR" sz="1600" dirty="0" err="1"/>
              <a:t>editing</a:t>
            </a:r>
            <a:r>
              <a:rPr lang="fr-FR" sz="1600" dirty="0"/>
              <a:t> </a:t>
            </a:r>
            <a:r>
              <a:rPr lang="fr-FR" sz="1600" dirty="0" err="1"/>
              <a:t>someone</a:t>
            </a:r>
            <a:r>
              <a:rPr lang="fr-FR" sz="1600" dirty="0"/>
              <a:t> </a:t>
            </a:r>
            <a:r>
              <a:rPr lang="fr-FR" sz="1600" dirty="0" err="1"/>
              <a:t>else’s</a:t>
            </a:r>
            <a:r>
              <a:rPr lang="fr-FR" sz="1600" dirty="0"/>
              <a:t> </a:t>
            </a:r>
            <a:r>
              <a:rPr lang="fr-FR" sz="1600" dirty="0" err="1"/>
              <a:t>account</a:t>
            </a:r>
            <a:endParaRPr lang="fr-FR" sz="1600" dirty="0"/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err="1"/>
              <a:t>Your</a:t>
            </a:r>
            <a:r>
              <a:rPr lang="fr-FR" sz="1600" dirty="0"/>
              <a:t> </a:t>
            </a:r>
            <a:r>
              <a:rPr lang="fr-FR" sz="1600" dirty="0" err="1"/>
              <a:t>account</a:t>
            </a:r>
            <a:r>
              <a:rPr lang="fr-FR" sz="1600" dirty="0"/>
              <a:t> </a:t>
            </a:r>
            <a:r>
              <a:rPr lang="fr-FR" sz="1600" dirty="0" err="1"/>
              <a:t>used</a:t>
            </a:r>
            <a:r>
              <a:rPr lang="fr-FR" sz="1600" dirty="0"/>
              <a:t> by </a:t>
            </a:r>
            <a:r>
              <a:rPr lang="fr-FR" sz="1600" dirty="0" err="1"/>
              <a:t>another</a:t>
            </a:r>
            <a:r>
              <a:rPr lang="fr-FR" sz="1600" dirty="0"/>
              <a:t> user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/>
              <a:t>Non-user can </a:t>
            </a:r>
            <a:r>
              <a:rPr lang="fr-FR" sz="1600" dirty="0" err="1"/>
              <a:t>accessed</a:t>
            </a:r>
            <a:r>
              <a:rPr lang="fr-FR" sz="1600" dirty="0"/>
              <a:t> </a:t>
            </a:r>
            <a:r>
              <a:rPr lang="fr-FR" sz="1600" dirty="0" err="1"/>
              <a:t>my</a:t>
            </a:r>
            <a:r>
              <a:rPr lang="fr-FR" sz="1600" dirty="0"/>
              <a:t> site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/>
              <a:t>Cross-Origin Resource sharing (CORS) </a:t>
            </a:r>
            <a:r>
              <a:rPr lang="fr-FR" sz="1600" dirty="0" err="1"/>
              <a:t>misconfiguration</a:t>
            </a:r>
            <a:endParaRPr lang="en-US" sz="1600" dirty="0">
              <a:solidFill>
                <a:srgbClr val="FF0000"/>
              </a:solidFill>
            </a:endParaRPr>
          </a:p>
          <a:p>
            <a:pPr algn="just">
              <a:spcBef>
                <a:spcPct val="20000"/>
              </a:spcBef>
            </a:pPr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US" sz="1600" dirty="0"/>
              <a:t>- Allow API access from third party applications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1396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57200" y="1184944"/>
            <a:ext cx="8331329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/>
              <a:t>Application </a:t>
            </a:r>
            <a:r>
              <a:rPr lang="fr-FR" sz="1600" dirty="0" err="1"/>
              <a:t>provide</a:t>
            </a:r>
            <a:r>
              <a:rPr lang="fr-FR" sz="1600" dirty="0"/>
              <a:t> the service on :</a:t>
            </a:r>
          </a:p>
          <a:p>
            <a:pPr algn="just">
              <a:spcBef>
                <a:spcPct val="20000"/>
              </a:spcBef>
            </a:pPr>
            <a:r>
              <a:rPr lang="fr-FR" sz="1600" dirty="0">
                <a:solidFill>
                  <a:srgbClr val="FF0000"/>
                </a:solidFill>
              </a:rPr>
              <a:t>							</a:t>
            </a: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endParaRPr lang="fr-FR" sz="1600" dirty="0">
              <a:solidFill>
                <a:srgbClr val="FF0000"/>
              </a:solidFill>
            </a:endParaRPr>
          </a:p>
          <a:p>
            <a:pPr marL="342900" indent="-342900" algn="just">
              <a:spcBef>
                <a:spcPct val="20000"/>
              </a:spcBef>
              <a:buBlip>
                <a:blip r:embed="rId2"/>
              </a:buBlip>
            </a:pPr>
            <a:r>
              <a:rPr lang="fr-FR" sz="1600" dirty="0" err="1"/>
              <a:t>Attacker</a:t>
            </a:r>
            <a:r>
              <a:rPr lang="fr-FR" sz="1600" dirty="0"/>
              <a:t> </a:t>
            </a:r>
            <a:r>
              <a:rPr lang="fr-FR" sz="1600" dirty="0" err="1"/>
              <a:t>brouse</a:t>
            </a:r>
            <a:r>
              <a:rPr lang="fr-FR" sz="1600" dirty="0"/>
              <a:t> the </a:t>
            </a:r>
            <a:r>
              <a:rPr lang="fr-FR" sz="1600" dirty="0" err="1"/>
              <a:t>target</a:t>
            </a:r>
            <a:r>
              <a:rPr lang="fr-FR" sz="1600" dirty="0"/>
              <a:t> URLs :</a:t>
            </a:r>
          </a:p>
          <a:p>
            <a:pPr lvl="1" algn="just">
              <a:spcBef>
                <a:spcPct val="20000"/>
              </a:spcBef>
            </a:pPr>
            <a:r>
              <a:rPr lang="fr-FR" sz="1600" dirty="0">
                <a:solidFill>
                  <a:srgbClr val="FF0000"/>
                </a:solidFill>
              </a:rPr>
              <a:t>					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49" y="138961"/>
            <a:ext cx="1393370" cy="924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7F337-3BD2-494B-97E7-EF94A715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10" y="1566434"/>
            <a:ext cx="3459780" cy="373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05CBCE-D945-44A6-BFF3-6B21104B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15" y="2470492"/>
            <a:ext cx="4267570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0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1397</Words>
  <Application>Microsoft Office PowerPoint</Application>
  <PresentationFormat>On-screen Show (16:9)</PresentationFormat>
  <Paragraphs>242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Agency FB</vt:lpstr>
      <vt:lpstr>Arial</vt:lpstr>
      <vt:lpstr>Bahnschrift SemiBold Condensed</vt:lpstr>
      <vt:lpstr>Berlin Sans FB Demi</vt:lpstr>
      <vt:lpstr>Calibri</vt:lpstr>
      <vt:lpstr>Courier New</vt:lpstr>
      <vt:lpstr>Söhne</vt:lpstr>
      <vt:lpstr>Wingdings</vt:lpstr>
      <vt:lpstr>Office Theme</vt:lpstr>
      <vt:lpstr>Introduction of OWASP(Open Web Application Security Project) Top 10 </vt:lpstr>
      <vt:lpstr>Agenda</vt:lpstr>
      <vt:lpstr>What is OWASP</vt:lpstr>
      <vt:lpstr>What is OWASP Top 10</vt:lpstr>
      <vt:lpstr>PowerPoint Presentation</vt:lpstr>
      <vt:lpstr>List of OWASP Top 10 - 2021 </vt:lpstr>
      <vt:lpstr>PowerPoint Presentation</vt:lpstr>
      <vt:lpstr>01 Broken Access Control</vt:lpstr>
      <vt:lpstr>Example</vt:lpstr>
      <vt:lpstr>Prevent </vt:lpstr>
      <vt:lpstr>02 Cryptographic failure  </vt:lpstr>
      <vt:lpstr>Prevent </vt:lpstr>
      <vt:lpstr>03 Injection</vt:lpstr>
      <vt:lpstr>Prevent</vt:lpstr>
      <vt:lpstr>Don’t forget about XSS</vt:lpstr>
      <vt:lpstr>SQL Injection</vt:lpstr>
      <vt:lpstr>04 Insecure design</vt:lpstr>
      <vt:lpstr>How to fix it</vt:lpstr>
      <vt:lpstr>PowerPoint Presentation</vt:lpstr>
      <vt:lpstr>PowerPoint Presentation</vt:lpstr>
      <vt:lpstr>PowerPoint Presentation</vt:lpstr>
      <vt:lpstr>Prevent</vt:lpstr>
      <vt:lpstr>07 Identification and authentication failure</vt:lpstr>
      <vt:lpstr>How to prevent</vt:lpstr>
      <vt:lpstr>08 Software and data integrity failure</vt:lpstr>
      <vt:lpstr>Prevent</vt:lpstr>
      <vt:lpstr>09 Security logging and monitoring failure</vt:lpstr>
      <vt:lpstr>Prevent</vt:lpstr>
      <vt:lpstr>10 Server side request Forgery(SSRF)</vt:lpstr>
      <vt:lpstr>Example</vt:lpstr>
      <vt:lpstr>Prevent</vt:lpstr>
      <vt:lpstr>List of OWASP tools </vt:lpstr>
      <vt:lpstr>PowerPoint Presentation</vt:lpstr>
      <vt:lpstr>THANK YOU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atemmar@dataprotect.ma</dc:creator>
  <cp:lastModifiedBy>Administrator</cp:lastModifiedBy>
  <cp:revision>321</cp:revision>
  <dcterms:created xsi:type="dcterms:W3CDTF">2013-10-03T18:23:08Z</dcterms:created>
  <dcterms:modified xsi:type="dcterms:W3CDTF">2024-01-08T10:50:33Z</dcterms:modified>
</cp:coreProperties>
</file>